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2"/>
  </p:notesMasterIdLst>
  <p:sldIdLst>
    <p:sldId id="256" r:id="rId5"/>
    <p:sldId id="309" r:id="rId6"/>
    <p:sldId id="261" r:id="rId7"/>
    <p:sldId id="262" r:id="rId8"/>
    <p:sldId id="341" r:id="rId9"/>
    <p:sldId id="310" r:id="rId10"/>
    <p:sldId id="323" r:id="rId11"/>
    <p:sldId id="342" r:id="rId12"/>
    <p:sldId id="336" r:id="rId13"/>
    <p:sldId id="337" r:id="rId14"/>
    <p:sldId id="329" r:id="rId15"/>
    <p:sldId id="331" r:id="rId16"/>
    <p:sldId id="333" r:id="rId17"/>
    <p:sldId id="335" r:id="rId18"/>
    <p:sldId id="339" r:id="rId19"/>
    <p:sldId id="338" r:id="rId20"/>
    <p:sldId id="340" r:id="rId21"/>
  </p:sldIdLst>
  <p:sldSz cx="9144000" cy="5143500" type="screen16x9"/>
  <p:notesSz cx="6858000" cy="9144000"/>
  <p:embeddedFontLst>
    <p:embeddedFont>
      <p:font typeface="M PLUS Rounded 1c" panose="020B0604020202020204" charset="-128"/>
      <p:regular r:id="rId23"/>
      <p:bold r:id="rId24"/>
    </p:embeddedFont>
    <p:embeddedFont>
      <p:font typeface="#9Slide03 Bebas Neue Bold" panose="020B0604020202020204" charset="0"/>
      <p:bold r:id="rId25"/>
    </p:embeddedFont>
    <p:embeddedFont>
      <p:font typeface="Bebas Neue" panose="020B0604020202020204" charset="0"/>
      <p:regular r:id="rId26"/>
    </p:embeddedFont>
    <p:embeddedFont>
      <p:font typeface="Cambria Math" panose="02040503050406030204" pitchFamily="18" charset="0"/>
      <p:regular r:id="rId27"/>
    </p:embeddedFont>
    <p:embeddedFont>
      <p:font typeface="Tahoma" panose="020B0604030504040204" pitchFamily="3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41"/>
            <p14:sldId id="310"/>
            <p14:sldId id="323"/>
            <p14:sldId id="342"/>
            <p14:sldId id="336"/>
            <p14:sldId id="337"/>
            <p14:sldId id="329"/>
            <p14:sldId id="331"/>
            <p14:sldId id="333"/>
            <p14:sldId id="335"/>
            <p14:sldId id="339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1" d="100"/>
          <a:sy n="81" d="100"/>
        </p:scale>
        <p:origin x="860" y="96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66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31050" y="128432"/>
            <a:ext cx="6659609" cy="267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Tìm Biên thời gian giữa khoảng lặng với nguyên âm</a:t>
            </a:r>
            <a:br>
              <a:rPr lang="vi-VN" sz="28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và Tìm tần số cơ bản của tín hiệu Dựa trên phổ biên độ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endParaRPr lang="en-US" sz="3000" dirty="0">
              <a:solidFill>
                <a:srgbClr val="FFFCEB"/>
              </a:solidFill>
              <a:latin typeface="#9Slide03 Bebas Neue Bold" panose="020B0606020202050201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56660" y="2707018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Ts.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328999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Lý Thanh Hải</a:t>
            </a:r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867155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102190061</a:t>
            </a:r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41007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19TCLC_DT2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546486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Kết quả thực nghiệm và </a:t>
            </a:r>
            <a:r>
              <a:rPr lang="vi-VN" sz="2200" b="1">
                <a:latin typeface="+mj-lt"/>
              </a:rPr>
              <a:t>nhận xét.</a:t>
            </a:r>
            <a:endParaRPr lang="vi-VN" sz="2200" b="1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63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878803-859F-4E5C-B771-70A5ED143463}"/>
              </a:ext>
            </a:extLst>
          </p:cNvPr>
          <p:cNvSpPr txBox="1"/>
          <p:nvPr/>
        </p:nvSpPr>
        <p:spPr>
          <a:xfrm>
            <a:off x="5124704" y="0"/>
            <a:ext cx="4572000" cy="126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6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30FTN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233.2,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11.6 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245.43, F0std = 31.44.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02E22-C7A6-48AC-8F4C-1E773347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1" y="114849"/>
            <a:ext cx="4234069" cy="787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A93E484-FF97-49B1-8465-5ACED1D38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5" y="1016876"/>
            <a:ext cx="5494283" cy="406750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249EBD-2B04-48D7-BECF-E1FACA2BE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290" y="1474076"/>
            <a:ext cx="2537337" cy="337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A4E65B-AF96-4F81-A29B-501635744797}"/>
              </a:ext>
            </a:extLst>
          </p:cNvPr>
          <p:cNvSpPr txBox="1"/>
          <p:nvPr/>
        </p:nvSpPr>
        <p:spPr>
          <a:xfrm>
            <a:off x="-338697" y="0"/>
            <a:ext cx="6378603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42FQT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242.7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8.5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270.3, F0std = 40.68.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EC8C8-2B6C-4D90-A2D2-0D10F33F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50" y="99061"/>
            <a:ext cx="4244340" cy="7770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9C78AA-1F4F-4EF3-98BA-2BAF38046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420" y="961697"/>
            <a:ext cx="5486401" cy="40827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320E4-7050-41EE-86C5-325AF03B0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29" y="1521373"/>
            <a:ext cx="2394763" cy="326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45161F-F0D8-4897-877C-E9DFA8434DB7}"/>
              </a:ext>
            </a:extLst>
          </p:cNvPr>
          <p:cNvSpPr txBox="1"/>
          <p:nvPr/>
        </p:nvSpPr>
        <p:spPr>
          <a:xfrm>
            <a:off x="5239705" y="0"/>
            <a:ext cx="457962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44MTT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125.7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8.5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128.21, F0std = 6.79.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D9D25-0297-4639-8AE7-FC34CAB9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331" y="55312"/>
            <a:ext cx="4067503" cy="8422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2A45C3-F136-4A89-8005-EC430BBA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39" y="993228"/>
            <a:ext cx="5531367" cy="40861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096AD-444E-4F13-AF73-9A9C965EB8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0214" y="1458310"/>
            <a:ext cx="2374069" cy="346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4F1AD-933E-4F43-A2C9-C0C05C3A938B}"/>
              </a:ext>
            </a:extLst>
          </p:cNvPr>
          <p:cNvSpPr txBox="1"/>
          <p:nvPr/>
        </p:nvSpPr>
        <p:spPr>
          <a:xfrm>
            <a:off x="-395714" y="0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45MDV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177.8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5.7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168.72,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27.33.</a:t>
            </a:r>
            <a:endParaRPr lang="vi-VN" sz="1500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0499C-1D3D-4395-9757-1ED03D36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86" y="81833"/>
            <a:ext cx="4091940" cy="904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B564AA-93CB-4575-8AEF-CBE9822F7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124" y="1048407"/>
            <a:ext cx="5502166" cy="40112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E66D4-6FA4-4A2A-90B5-3E29C40CF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93" y="1415008"/>
            <a:ext cx="2501727" cy="334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" y="535623"/>
            <a:ext cx="2927350" cy="841375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- Giải pháp đề xuất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F4A2-D2D8-4B7A-9F4D-45C4637FF727}"/>
              </a:ext>
            </a:extLst>
          </p:cNvPr>
          <p:cNvSpPr txBox="1"/>
          <p:nvPr/>
        </p:nvSpPr>
        <p:spPr>
          <a:xfrm>
            <a:off x="847090" y="137699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các giá trị cực tiểu cục bộ.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ngưỡng bằng phương pháp tự động.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Dùng thuật toán lọc trung vị.</a:t>
            </a:r>
          </a:p>
        </p:txBody>
      </p:sp>
    </p:spTree>
    <p:extLst>
      <p:ext uri="{BB962C8B-B14F-4D97-AF65-F5344CB8AC3E}">
        <p14:creationId xmlns:p14="http://schemas.microsoft.com/office/powerpoint/2010/main" val="13871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328554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Chạy chương trình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79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45326" y="1896900"/>
            <a:ext cx="4274574" cy="1349700"/>
          </a:xfrm>
        </p:spPr>
        <p:txBody>
          <a:bodyPr/>
          <a:lstStyle/>
          <a:p>
            <a:r>
              <a:rPr lang="vi-VN" sz="3000" dirty="0">
                <a:latin typeface="+mj-lt"/>
              </a:rPr>
              <a:t>Thank You for listenning!</a:t>
            </a:r>
          </a:p>
        </p:txBody>
      </p:sp>
    </p:spTree>
    <p:extLst>
      <p:ext uri="{BB962C8B-B14F-4D97-AF65-F5344CB8AC3E}">
        <p14:creationId xmlns:p14="http://schemas.microsoft.com/office/powerpoint/2010/main" val="29896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3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j-lt"/>
              </a:rPr>
              <a:t>NỘI DUNG</a:t>
            </a:r>
            <a:endParaRPr sz="3600"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65431" y="720026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7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STE và phương pháp tìm ngưỡng</a:t>
            </a:r>
            <a:r>
              <a:rPr lang="vi-VN" sz="18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80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50582" y="742369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94752" y="2119591"/>
            <a:ext cx="6127962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700" b="1" dirty="0">
                <a:latin typeface="+mj-lt"/>
              </a:rPr>
              <a:t>Tìm tần số cơ bản của tín hiệu dựa trên phổ biên độ sử dụng thuật toán harmonic product spectrum (HPS).</a:t>
            </a:r>
            <a:br>
              <a:rPr lang="vi-VN" sz="2800" dirty="0">
                <a:latin typeface="#9Slide03 Bebas Neue Bold" panose="020B0606020202050201" pitchFamily="34" charset="0"/>
              </a:rPr>
            </a:b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65400" y="1911201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85418" y="2465092"/>
            <a:ext cx="597021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 đồ ý tưởng và các bước tìm tần số cơ bản.</a:t>
            </a:r>
            <a:endParaRPr lang="vi-VN" sz="16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33191" y="2842594"/>
            <a:ext cx="6422437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 toán harmonic product spectrum.</a:t>
            </a:r>
            <a:endParaRPr lang="vi-VN" sz="16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72176" y="441231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94752" y="4404831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700" b="1" dirty="0">
                <a:solidFill>
                  <a:srgbClr val="FFFFFF"/>
                </a:solidFill>
                <a:latin typeface="+mj-lt"/>
              </a:rPr>
              <a:t>Chạy chương trình Demo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2230-0C3B-4B43-B2D8-BB74C2800859}"/>
              </a:ext>
            </a:extLst>
          </p:cNvPr>
          <p:cNvSpPr txBox="1"/>
          <p:nvPr/>
        </p:nvSpPr>
        <p:spPr>
          <a:xfrm>
            <a:off x="2285418" y="1025487"/>
            <a:ext cx="502539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Sơ đồ thuật toán.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225A6-BD99-497C-A05E-EF3F73C56FEE}"/>
              </a:ext>
            </a:extLst>
          </p:cNvPr>
          <p:cNvSpPr txBox="1"/>
          <p:nvPr/>
        </p:nvSpPr>
        <p:spPr>
          <a:xfrm>
            <a:off x="2285418" y="1428534"/>
            <a:ext cx="502539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Phương pháp xác định ngưỡng.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37660-8325-4784-AA09-853CBA4A2C35}"/>
              </a:ext>
            </a:extLst>
          </p:cNvPr>
          <p:cNvSpPr txBox="1"/>
          <p:nvPr/>
        </p:nvSpPr>
        <p:spPr>
          <a:xfrm>
            <a:off x="2285418" y="3211173"/>
            <a:ext cx="504223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 phổ biến khi sử dụng thuật toán HPS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78;p32">
            <a:extLst>
              <a:ext uri="{FF2B5EF4-FFF2-40B4-BE49-F238E27FC236}">
                <a16:creationId xmlns:a16="http://schemas.microsoft.com/office/drawing/2014/main" id="{89182BE2-471E-4746-B7EC-33DFB0A39CC4}"/>
              </a:ext>
            </a:extLst>
          </p:cNvPr>
          <p:cNvSpPr txBox="1">
            <a:spLocks/>
          </p:cNvSpPr>
          <p:nvPr/>
        </p:nvSpPr>
        <p:spPr>
          <a:xfrm>
            <a:off x="1472176" y="3722229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8634A-841E-4FF5-B384-F9171DD89AE1}"/>
              </a:ext>
            </a:extLst>
          </p:cNvPr>
          <p:cNvSpPr txBox="1"/>
          <p:nvPr/>
        </p:nvSpPr>
        <p:spPr>
          <a:xfrm>
            <a:off x="1987976" y="3722229"/>
            <a:ext cx="504223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700" b="1" dirty="0">
                <a:solidFill>
                  <a:srgbClr val="FFFFFF"/>
                </a:solidFill>
                <a:latin typeface="+mj-lt"/>
              </a:rPr>
              <a:t>Kết quả thực nghiệm và nhận xét.</a:t>
            </a:r>
            <a:endParaRPr lang="vi-VN" sz="1700" dirty="0"/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59012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4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STE và phương pháp tìm ngưỡng</a:t>
            </a:r>
            <a:r>
              <a:rPr lang="vi-VN" sz="2200" b="1" dirty="0">
                <a:latin typeface="+mj-lt"/>
              </a:rPr>
              <a:t>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203960" y="-7239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lặng</a:t>
            </a:r>
            <a:endParaRPr lang="vi-VN" sz="1800" b="1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AFE35-7FC6-420E-AE61-4CD4D79A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784860"/>
            <a:ext cx="7086600" cy="389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CD3820-940F-4B21-948F-1B188E4E2ABA}"/>
              </a:ext>
            </a:extLst>
          </p:cNvPr>
          <p:cNvSpPr txBox="1"/>
          <p:nvPr/>
        </p:nvSpPr>
        <p:spPr>
          <a:xfrm>
            <a:off x="1851659" y="76200"/>
            <a:ext cx="498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BC8A8-2936-4282-A06D-30FE7BC3D552}"/>
              </a:ext>
            </a:extLst>
          </p:cNvPr>
          <p:cNvSpPr txBox="1"/>
          <p:nvPr/>
        </p:nvSpPr>
        <p:spPr>
          <a:xfrm>
            <a:off x="882014" y="508620"/>
            <a:ext cx="662368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B1: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B2: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B3: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B4: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file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93F9A-5C12-45DC-8FD7-2D489FA80B84}"/>
              </a:ext>
            </a:extLst>
          </p:cNvPr>
          <p:cNvSpPr txBox="1"/>
          <p:nvPr/>
        </p:nvSpPr>
        <p:spPr>
          <a:xfrm>
            <a:off x="821054" y="1755115"/>
            <a:ext cx="66846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5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5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5F207-4929-4304-8EE0-CF15FE27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2" y="2173570"/>
            <a:ext cx="8375836" cy="1849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D7F0D-0430-4980-9596-FA3FD9B7F5FD}"/>
                  </a:ext>
                </a:extLst>
              </p:cNvPr>
              <p:cNvSpPr txBox="1"/>
              <p:nvPr/>
            </p:nvSpPr>
            <p:spPr>
              <a:xfrm>
                <a:off x="1443262" y="4194693"/>
                <a:ext cx="6873240" cy="60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6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vi-VN" sz="1600" b="0" i="1" kern="1400" spc="-1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vi-VN" sz="1600" b="0" i="1" kern="1400" spc="-1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1.59 + 1.99 +2.76+4.80</m:t>
                            </m:r>
                          </m:e>
                        </m:d>
                        <m:r>
                          <a:rPr lang="vi-VN" sz="16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∗10^−2</m:t>
                        </m:r>
                      </m:num>
                      <m:den>
                        <m:r>
                          <a:rPr lang="vi-VN" sz="16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0.024 </a:t>
                </a:r>
                <a14:m>
                  <m:oMath xmlns:m="http://schemas.openxmlformats.org/officeDocument/2006/math">
                    <m:r>
                      <a:rPr lang="vi-VN" sz="16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0.02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D7F0D-0430-4980-9596-FA3FD9B7F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62" y="4194693"/>
                <a:ext cx="6873240" cy="601062"/>
              </a:xfrm>
              <a:prstGeom prst="rect">
                <a:avLst/>
              </a:prstGeom>
              <a:blipFill>
                <a:blip r:embed="rId3"/>
                <a:stretch>
                  <a:fillRect b="-20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4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760942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400" b="1" dirty="0">
                <a:latin typeface="+mj-lt"/>
              </a:rPr>
              <a:t>Tìm tần số cơ bản của tín hiệu dựa trên phổ biên độ sử dụng thuật toán harmonic product spectrum (HPS).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35402"/>
            <a:ext cx="6806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thực hiện tìm tần số cơ bản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CE426-82C2-4AE1-8270-A9FE2992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" y="638175"/>
            <a:ext cx="789431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55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09600"/>
            <a:ext cx="8869680" cy="196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/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0" kern="1400" spc="-1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0.328648 + 0.341712 + 0.314698 + 0.315477</m:t>
                        </m:r>
                      </m:num>
                      <m:den>
                        <m:r>
                          <a:rPr lang="vi-VN" sz="18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0.325133 </a:t>
                </a:r>
                <a14:m>
                  <m:oMath xmlns:m="http://schemas.openxmlformats.org/officeDocument/2006/math">
                    <m:r>
                      <a:rPr lang="vi-VN" sz="18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0.33</a:t>
                </a:r>
              </a:p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u="sng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sz="1800" u="sng" kern="1400" spc="-10" dirty="0">
                  <a:solidFill>
                    <a:srgbClr val="FFFFFF"/>
                  </a:solidFill>
                  <a:effectLst/>
                  <a:latin typeface="VNtimes new roman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1774</TotalTime>
  <Words>493</Words>
  <Application>Microsoft Office PowerPoint</Application>
  <PresentationFormat>On-screen Show (16:9)</PresentationFormat>
  <Paragraphs>61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Bebas Neue</vt:lpstr>
      <vt:lpstr>VNtimes new roman</vt:lpstr>
      <vt:lpstr>Times New Roman</vt:lpstr>
      <vt:lpstr>Arial</vt:lpstr>
      <vt:lpstr>M PLUS Rounded 1c</vt:lpstr>
      <vt:lpstr>Tahoma</vt:lpstr>
      <vt:lpstr>Cambria Math</vt:lpstr>
      <vt:lpstr>#9Slide03 Bebas Neue Bold</vt:lpstr>
      <vt:lpstr>Architecture major for college by Slidesgo</vt:lpstr>
      <vt:lpstr>       Tìm Biên thời gian giữa khoảng lặng với nguyên âm và Tìm tần số cơ bản của tín hiệu Dựa trên phổ biên độ                                                           </vt:lpstr>
      <vt:lpstr>NỘI DUNG</vt:lpstr>
      <vt:lpstr>Sơ đồ thuật toán STE và phương pháp tìm ngưỡng.</vt:lpstr>
      <vt:lpstr>        a. Sơ đồ thuật toán STE phân đoạn nguyên âm và khoảng lặng</vt:lpstr>
      <vt:lpstr>PowerPoint Presentation</vt:lpstr>
      <vt:lpstr>Tìm tần số cơ bản của tín hiệu dựa trên phổ biên độ sử dụng thuật toán harmonic product spectrum (HPS).</vt:lpstr>
      <vt:lpstr>PowerPoint Presentation</vt:lpstr>
      <vt:lpstr>PowerPoint Presentation</vt:lpstr>
      <vt:lpstr>PowerPoint Presentation</vt:lpstr>
      <vt:lpstr>Kết quả thực nghiệm và nhận xét.</vt:lpstr>
      <vt:lpstr>PowerPoint Presentation</vt:lpstr>
      <vt:lpstr>PowerPoint Presentation</vt:lpstr>
      <vt:lpstr>PowerPoint Presentation</vt:lpstr>
      <vt:lpstr>PowerPoint Presentation</vt:lpstr>
      <vt:lpstr>- Giải pháp đề xuất</vt:lpstr>
      <vt:lpstr>Chạy chương trình demo</vt:lpstr>
      <vt:lpstr>Thank You for listenning!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130</cp:revision>
  <dcterms:modified xsi:type="dcterms:W3CDTF">2021-12-14T03:29:56Z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